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94" r:id="rId3"/>
    <p:sldId id="295" r:id="rId4"/>
    <p:sldId id="296" r:id="rId5"/>
    <p:sldId id="297" r:id="rId6"/>
    <p:sldId id="282" r:id="rId7"/>
    <p:sldId id="281" r:id="rId8"/>
    <p:sldId id="284" r:id="rId9"/>
    <p:sldId id="288" r:id="rId10"/>
    <p:sldId id="285" r:id="rId11"/>
    <p:sldId id="289" r:id="rId12"/>
    <p:sldId id="290" r:id="rId13"/>
    <p:sldId id="292" r:id="rId14"/>
    <p:sldId id="291" r:id="rId15"/>
    <p:sldId id="298" r:id="rId16"/>
    <p:sldId id="299" r:id="rId17"/>
    <p:sldId id="300" r:id="rId18"/>
    <p:sldId id="28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FF"/>
    <a:srgbClr val="000000"/>
    <a:srgbClr val="3A3A3A"/>
    <a:srgbClr val="1D1D1D"/>
    <a:srgbClr val="DDD9C3"/>
    <a:srgbClr val="2D63A2"/>
    <a:srgbClr val="6C9CD6"/>
    <a:srgbClr val="2040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3" autoAdjust="0"/>
    <p:restoredTop sz="87912" autoAdjust="0"/>
  </p:normalViewPr>
  <p:slideViewPr>
    <p:cSldViewPr>
      <p:cViewPr varScale="1">
        <p:scale>
          <a:sx n="112" d="100"/>
          <a:sy n="112" d="100"/>
        </p:scale>
        <p:origin x="142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840A9C-EE9C-4736-B168-E8CF2D6C4295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FCF0A-7D43-4AFB-9D88-0717C3293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1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FCF0A-7D43-4AFB-9D88-0717C32935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436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14" descr="ut_pp3_e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" y="0"/>
            <a:ext cx="4431529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1"/>
          <p:cNvSpPr>
            <a:spLocks noChangeArrowheads="1"/>
          </p:cNvSpPr>
          <p:nvPr userDrawn="1"/>
        </p:nvSpPr>
        <p:spPr bwMode="auto">
          <a:xfrm>
            <a:off x="4431530" y="0"/>
            <a:ext cx="4780709" cy="685800"/>
          </a:xfrm>
          <a:prstGeom prst="rect">
            <a:avLst/>
          </a:prstGeom>
          <a:gradFill rotWithShape="1">
            <a:gsLst>
              <a:gs pos="9000">
                <a:schemeClr val="bg1"/>
              </a:gs>
              <a:gs pos="54000">
                <a:srgbClr val="6C9CD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below header"/>
          <p:cNvSpPr>
            <a:spLocks noChangeShapeType="1"/>
          </p:cNvSpPr>
          <p:nvPr userDrawn="1"/>
        </p:nvSpPr>
        <p:spPr bwMode="auto">
          <a:xfrm>
            <a:off x="0" y="685800"/>
            <a:ext cx="9161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0" y="6553200"/>
            <a:ext cx="3810000" cy="304800"/>
          </a:xfrm>
        </p:spPr>
        <p:txBody>
          <a:bodyPr>
            <a:noAutofit/>
          </a:bodyPr>
          <a:lstStyle>
            <a:lvl1pPr marL="0" indent="0" algn="r"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Event name</a:t>
            </a:r>
          </a:p>
        </p:txBody>
      </p:sp>
    </p:spTree>
    <p:extLst>
      <p:ext uri="{BB962C8B-B14F-4D97-AF65-F5344CB8AC3E}">
        <p14:creationId xmlns:p14="http://schemas.microsoft.com/office/powerpoint/2010/main" val="3401589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Line below title"/>
          <p:cNvSpPr>
            <a:spLocks noChangeShapeType="1"/>
          </p:cNvSpPr>
          <p:nvPr userDrawn="1"/>
        </p:nvSpPr>
        <p:spPr bwMode="auto">
          <a:xfrm>
            <a:off x="533400" y="1219200"/>
            <a:ext cx="8083550" cy="0"/>
          </a:xfrm>
          <a:prstGeom prst="line">
            <a:avLst/>
          </a:prstGeom>
          <a:noFill/>
          <a:ln w="25400">
            <a:solidFill>
              <a:srgbClr val="6C9CD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68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424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Line below title"/>
          <p:cNvSpPr>
            <a:spLocks noChangeShapeType="1"/>
          </p:cNvSpPr>
          <p:nvPr userDrawn="1"/>
        </p:nvSpPr>
        <p:spPr bwMode="auto">
          <a:xfrm>
            <a:off x="533400" y="1219200"/>
            <a:ext cx="8083550" cy="0"/>
          </a:xfrm>
          <a:prstGeom prst="line">
            <a:avLst/>
          </a:prstGeom>
          <a:noFill/>
          <a:ln w="25400">
            <a:solidFill>
              <a:srgbClr val="6C9CD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57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542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Line below title"/>
          <p:cNvSpPr>
            <a:spLocks noChangeShapeType="1"/>
          </p:cNvSpPr>
          <p:nvPr userDrawn="1"/>
        </p:nvSpPr>
        <p:spPr bwMode="auto">
          <a:xfrm>
            <a:off x="533400" y="1219200"/>
            <a:ext cx="8083550" cy="0"/>
          </a:xfrm>
          <a:prstGeom prst="line">
            <a:avLst/>
          </a:prstGeom>
          <a:noFill/>
          <a:ln w="25400">
            <a:solidFill>
              <a:srgbClr val="6C9CD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738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Line below title"/>
          <p:cNvSpPr>
            <a:spLocks noChangeShapeType="1"/>
          </p:cNvSpPr>
          <p:nvPr userDrawn="1"/>
        </p:nvSpPr>
        <p:spPr bwMode="auto">
          <a:xfrm>
            <a:off x="533400" y="1219200"/>
            <a:ext cx="8083550" cy="0"/>
          </a:xfrm>
          <a:prstGeom prst="line">
            <a:avLst/>
          </a:prstGeom>
          <a:noFill/>
          <a:ln w="25400">
            <a:solidFill>
              <a:srgbClr val="6C9CD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5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Line below title"/>
          <p:cNvSpPr>
            <a:spLocks noChangeShapeType="1"/>
          </p:cNvSpPr>
          <p:nvPr userDrawn="1"/>
        </p:nvSpPr>
        <p:spPr bwMode="auto">
          <a:xfrm>
            <a:off x="533400" y="1219200"/>
            <a:ext cx="8083550" cy="0"/>
          </a:xfrm>
          <a:prstGeom prst="line">
            <a:avLst/>
          </a:prstGeom>
          <a:noFill/>
          <a:ln w="25400">
            <a:solidFill>
              <a:srgbClr val="6C9CD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94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216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65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113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4" descr="ut_pp3_eng"/>
          <p:cNvPicPr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" y="0"/>
            <a:ext cx="2477191" cy="383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5"/>
          <p:cNvSpPr txBox="1">
            <a:spLocks noChangeArrowheads="1"/>
          </p:cNvSpPr>
          <p:nvPr userDrawn="1"/>
        </p:nvSpPr>
        <p:spPr bwMode="auto">
          <a:xfrm>
            <a:off x="0" y="6550025"/>
            <a:ext cx="9144000" cy="307975"/>
          </a:xfrm>
          <a:prstGeom prst="rect">
            <a:avLst/>
          </a:prstGeom>
          <a:solidFill>
            <a:srgbClr val="6C9CD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1" latinLnBrk="0" hangingPunct="1"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7778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9800" y="6550025"/>
            <a:ext cx="5791200" cy="307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Commitments and hashes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50025"/>
            <a:ext cx="609600" cy="307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6B56DF15-2C46-4BBF-BDB9-21543D03269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11"/>
          <p:cNvSpPr>
            <a:spLocks noChangeArrowheads="1"/>
          </p:cNvSpPr>
          <p:nvPr userDrawn="1"/>
        </p:nvSpPr>
        <p:spPr bwMode="auto">
          <a:xfrm>
            <a:off x="2500298" y="0"/>
            <a:ext cx="6643702" cy="381000"/>
          </a:xfrm>
          <a:prstGeom prst="rect">
            <a:avLst/>
          </a:prstGeom>
          <a:gradFill rotWithShape="1">
            <a:gsLst>
              <a:gs pos="9000">
                <a:schemeClr val="bg1"/>
              </a:gs>
              <a:gs pos="54000">
                <a:srgbClr val="6C9CD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below header"/>
          <p:cNvSpPr>
            <a:spLocks noChangeShapeType="1"/>
          </p:cNvSpPr>
          <p:nvPr userDrawn="1"/>
        </p:nvSpPr>
        <p:spPr bwMode="auto">
          <a:xfrm>
            <a:off x="0" y="381000"/>
            <a:ext cx="9161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Rectangle 5"/>
          <p:cNvSpPr txBox="1">
            <a:spLocks noChangeArrowheads="1"/>
          </p:cNvSpPr>
          <p:nvPr userDrawn="1"/>
        </p:nvSpPr>
        <p:spPr bwMode="auto">
          <a:xfrm>
            <a:off x="0" y="6550025"/>
            <a:ext cx="250029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Dominique Unruh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9" name="Line above footer"/>
          <p:cNvSpPr>
            <a:spLocks noChangeShapeType="1"/>
          </p:cNvSpPr>
          <p:nvPr userDrawn="1"/>
        </p:nvSpPr>
        <p:spPr bwMode="auto">
          <a:xfrm>
            <a:off x="0" y="6550025"/>
            <a:ext cx="9161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903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0.png"/><Relationship Id="rId7" Type="http://schemas.openxmlformats.org/officeDocument/2006/relationships/image" Target="../media/image15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43.png"/><Relationship Id="rId5" Type="http://schemas.openxmlformats.org/officeDocument/2006/relationships/image" Target="../media/image36.png"/><Relationship Id="rId10" Type="http://schemas.openxmlformats.org/officeDocument/2006/relationships/image" Target="../media/image42.png"/><Relationship Id="rId4" Type="http://schemas.openxmlformats.org/officeDocument/2006/relationships/image" Target="../media/image35.png"/><Relationship Id="rId9" Type="http://schemas.openxmlformats.org/officeDocument/2006/relationships/image" Target="../media/image4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4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png"/><Relationship Id="rId5" Type="http://schemas.openxmlformats.org/officeDocument/2006/relationships/image" Target="../media/image45.jpeg"/><Relationship Id="rId4" Type="http://schemas.openxmlformats.org/officeDocument/2006/relationships/image" Target="../media/image4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0.png"/><Relationship Id="rId4" Type="http://schemas.openxmlformats.org/officeDocument/2006/relationships/image" Target="../media/image4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534400" cy="3048000"/>
          </a:xfrm>
        </p:spPr>
        <p:txBody>
          <a:bodyPr anchor="b" anchorCtr="0">
            <a:normAutofit/>
          </a:bodyPr>
          <a:lstStyle/>
          <a:p>
            <a:pPr algn="l"/>
            <a:r>
              <a:rPr lang="en-US" sz="4000" dirty="0"/>
              <a:t>Quantum-security of commitment schemes and hash functions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491318"/>
            <a:ext cx="6400800" cy="2133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Dominique Unruh</a:t>
            </a:r>
          </a:p>
          <a:p>
            <a:pPr algn="l"/>
            <a:r>
              <a:rPr lang="en-US" sz="2400" dirty="0" smtClean="0"/>
              <a:t>University of Tartu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334000" y="6553200"/>
            <a:ext cx="3810000" cy="304800"/>
          </a:xfrm>
        </p:spPr>
        <p:txBody>
          <a:bodyPr>
            <a:noAutofit/>
          </a:bodyPr>
          <a:lstStyle>
            <a:lvl1pPr marL="0" indent="0" algn="r"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0594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Collapse-binding commitments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229600" cy="50292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Adv. </a:t>
                </a:r>
                <a:r>
                  <a:rPr lang="en-US" b="1" dirty="0" smtClean="0"/>
                  <a:t>A</a:t>
                </a:r>
                <a:r>
                  <a:rPr lang="en-US" dirty="0" smtClean="0"/>
                  <a:t> outputs commitment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 smtClean="0"/>
                  <a:t> (classically), </a:t>
                </a:r>
                <a:br>
                  <a:rPr lang="en-US" dirty="0" smtClean="0"/>
                </a:br>
                <a:r>
                  <a:rPr lang="en-US" dirty="0" smtClean="0"/>
                  <a:t>and </a:t>
                </a:r>
                <a:r>
                  <a:rPr lang="en-US" b="1" dirty="0" smtClean="0"/>
                  <a:t>valid </a:t>
                </a:r>
                <a:r>
                  <a:rPr lang="en-US" dirty="0" smtClean="0"/>
                  <a:t>openings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dirty="0" smtClean="0"/>
                  <a:t> (in superposition) 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sz="2800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b="1" dirty="0" smtClean="0"/>
                  <a:t>Def: </a:t>
                </a:r>
                <a:r>
                  <a:rPr lang="en-US" dirty="0" smtClean="0"/>
                  <a:t>Collapse-binding = </a:t>
                </a:r>
                <a:r>
                  <a:rPr lang="en-US" b="1" dirty="0" smtClean="0"/>
                  <a:t>A</a:t>
                </a:r>
                <a:r>
                  <a:rPr lang="en-US" dirty="0" smtClean="0"/>
                  <a:t> cannot distinguish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229600" cy="5029200"/>
              </a:xfrm>
              <a:blipFill>
                <a:blip r:embed="rId2"/>
                <a:stretch>
                  <a:fillRect l="-1852" t="-1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72647" y="3101801"/>
            <a:ext cx="1066800" cy="1447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A</a:t>
            </a:r>
          </a:p>
        </p:txBody>
      </p:sp>
      <p:cxnSp>
        <p:nvCxnSpPr>
          <p:cNvPr id="6" name="Elbow Connector 5"/>
          <p:cNvCxnSpPr>
            <a:stCxn id="5" idx="2"/>
          </p:cNvCxnSpPr>
          <p:nvPr/>
        </p:nvCxnSpPr>
        <p:spPr>
          <a:xfrm rot="16200000" flipH="1">
            <a:off x="1293319" y="4262329"/>
            <a:ext cx="423862" cy="998406"/>
          </a:xfrm>
          <a:prstGeom prst="bentConnector2">
            <a:avLst/>
          </a:prstGeom>
          <a:ln w="69850" cmpd="dbl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539447" y="3406601"/>
            <a:ext cx="898953" cy="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31806" y="2905780"/>
                <a:ext cx="81759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〉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1806" y="2905780"/>
                <a:ext cx="817595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>
            <a:off x="1539447" y="4244801"/>
            <a:ext cx="898953" cy="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00200" y="3743980"/>
                <a:ext cx="72596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〉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3743980"/>
                <a:ext cx="725968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ounded Rectangle 10"/>
          <p:cNvSpPr/>
          <p:nvPr/>
        </p:nvSpPr>
        <p:spPr>
          <a:xfrm>
            <a:off x="2438400" y="3101801"/>
            <a:ext cx="1066800" cy="1447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919258" y="4660806"/>
                <a:ext cx="44294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9258" y="4660806"/>
                <a:ext cx="442942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3886200" y="3355226"/>
            <a:ext cx="6431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/>
              <a:t>or</a:t>
            </a:r>
            <a:endParaRPr lang="en-US" sz="4000" b="1" dirty="0"/>
          </a:p>
        </p:txBody>
      </p:sp>
      <p:grpSp>
        <p:nvGrpSpPr>
          <p:cNvPr id="31" name="Group 30"/>
          <p:cNvGrpSpPr/>
          <p:nvPr/>
        </p:nvGrpSpPr>
        <p:grpSpPr>
          <a:xfrm>
            <a:off x="4800600" y="2905780"/>
            <a:ext cx="3886200" cy="2278246"/>
            <a:chOff x="4800600" y="2905780"/>
            <a:chExt cx="3886200" cy="2278246"/>
          </a:xfrm>
        </p:grpSpPr>
        <p:sp>
          <p:nvSpPr>
            <p:cNvPr id="15" name="Rounded Rectangle 14"/>
            <p:cNvSpPr/>
            <p:nvPr/>
          </p:nvSpPr>
          <p:spPr>
            <a:xfrm>
              <a:off x="4800600" y="3101801"/>
              <a:ext cx="1066800" cy="14478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A</a:t>
              </a:r>
            </a:p>
          </p:txBody>
        </p:sp>
        <p:cxnSp>
          <p:nvCxnSpPr>
            <p:cNvPr id="16" name="Elbow Connector 15"/>
            <p:cNvCxnSpPr>
              <a:stCxn id="15" idx="2"/>
            </p:cNvCxnSpPr>
            <p:nvPr/>
          </p:nvCxnSpPr>
          <p:spPr>
            <a:xfrm rot="16200000" flipH="1">
              <a:off x="5621272" y="4262329"/>
              <a:ext cx="423862" cy="998406"/>
            </a:xfrm>
            <a:prstGeom prst="bentConnector2">
              <a:avLst/>
            </a:prstGeom>
            <a:ln w="69850" cmpd="dbl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5867400" y="3406601"/>
              <a:ext cx="1752600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5859759" y="2905780"/>
                  <a:ext cx="817595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〉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59759" y="2905780"/>
                  <a:ext cx="817595" cy="52322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9" name="Straight Arrow Connector 18"/>
            <p:cNvCxnSpPr/>
            <p:nvPr/>
          </p:nvCxnSpPr>
          <p:spPr>
            <a:xfrm>
              <a:off x="5867400" y="4244801"/>
              <a:ext cx="1752600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5943600" y="3743980"/>
                  <a:ext cx="72596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〉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43600" y="3743980"/>
                  <a:ext cx="725968" cy="52322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Rounded Rectangle 20"/>
            <p:cNvSpPr/>
            <p:nvPr/>
          </p:nvSpPr>
          <p:spPr>
            <a:xfrm>
              <a:off x="7620000" y="3101801"/>
              <a:ext cx="1066800" cy="14478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A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6247211" y="4660806"/>
                  <a:ext cx="44294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47211" y="4660806"/>
                  <a:ext cx="442942" cy="523220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9" name="TextBox 28"/>
            <p:cNvSpPr txBox="1"/>
            <p:nvPr/>
          </p:nvSpPr>
          <p:spPr>
            <a:xfrm rot="19736164">
              <a:off x="6545738" y="3076654"/>
              <a:ext cx="1108317" cy="400110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measure</a:t>
              </a:r>
              <a:endParaRPr lang="en-US" sz="2000" b="1" dirty="0"/>
            </a:p>
          </p:txBody>
        </p:sp>
      </p:grp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810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this </a:t>
            </a:r>
            <a:r>
              <a:rPr lang="en-US" dirty="0" err="1" smtClean="0"/>
              <a:t>def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Intuition:</a:t>
            </a:r>
          </a:p>
          <a:p>
            <a:pPr marL="280988" lvl="1" indent="-280988"/>
            <a:r>
              <a:rPr lang="en-US" dirty="0" smtClean="0"/>
              <a:t>Adversary cannot produce</a:t>
            </a:r>
            <a:br>
              <a:rPr lang="en-US" dirty="0" smtClean="0"/>
            </a:br>
            <a:r>
              <a:rPr lang="en-US" dirty="0" smtClean="0"/>
              <a:t>several openings in superposition</a:t>
            </a:r>
          </a:p>
          <a:p>
            <a:pPr marL="280988" lvl="1" indent="-280988"/>
            <a:r>
              <a:rPr lang="en-US" dirty="0" smtClean="0"/>
              <a:t>If he could, he’d notice measurement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Formally: </a:t>
            </a:r>
          </a:p>
          <a:p>
            <a:pPr marL="280988" lvl="1" indent="-280988"/>
            <a:r>
              <a:rPr lang="en-US" dirty="0" smtClean="0">
                <a:solidFill>
                  <a:schemeClr val="bg1"/>
                </a:solidFill>
              </a:rPr>
              <a:t>Weaker than “non-existence of two openings” </a:t>
            </a:r>
            <a:r>
              <a:rPr lang="en-US" sz="2000" dirty="0" smtClean="0">
                <a:solidFill>
                  <a:schemeClr val="bg1"/>
                </a:solidFill>
              </a:rPr>
              <a:t>(perfect)</a:t>
            </a:r>
            <a:endParaRPr lang="en-US" dirty="0" smtClean="0">
              <a:solidFill>
                <a:schemeClr val="bg1"/>
              </a:solidFill>
            </a:endParaRPr>
          </a:p>
          <a:p>
            <a:pPr marL="280988" lvl="1" indent="-280988"/>
            <a:r>
              <a:rPr lang="en-US" dirty="0" smtClean="0">
                <a:solidFill>
                  <a:schemeClr val="bg1"/>
                </a:solidFill>
              </a:rPr>
              <a:t>Stronger than “hard to find two openings”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(class.-style)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554831" y="5128084"/>
            <a:ext cx="4512969" cy="1348916"/>
            <a:chOff x="472647" y="2821826"/>
            <a:chExt cx="8214153" cy="2455190"/>
          </a:xfrm>
        </p:grpSpPr>
        <p:sp>
          <p:nvSpPr>
            <p:cNvPr id="6" name="Rounded Rectangle 5"/>
            <p:cNvSpPr/>
            <p:nvPr/>
          </p:nvSpPr>
          <p:spPr>
            <a:xfrm>
              <a:off x="472647" y="3101801"/>
              <a:ext cx="1066800" cy="14478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A</a:t>
              </a:r>
            </a:p>
          </p:txBody>
        </p:sp>
        <p:cxnSp>
          <p:nvCxnSpPr>
            <p:cNvPr id="7" name="Elbow Connector 6"/>
            <p:cNvCxnSpPr>
              <a:stCxn id="6" idx="2"/>
            </p:cNvCxnSpPr>
            <p:nvPr/>
          </p:nvCxnSpPr>
          <p:spPr>
            <a:xfrm rot="16200000" flipH="1">
              <a:off x="1293319" y="4262329"/>
              <a:ext cx="423862" cy="998406"/>
            </a:xfrm>
            <a:prstGeom prst="bentConnector2">
              <a:avLst/>
            </a:prstGeom>
            <a:ln w="69850" cmpd="dbl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539447" y="3406601"/>
              <a:ext cx="898953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1474750" y="2821826"/>
                  <a:ext cx="993171" cy="61620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〉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74750" y="2821826"/>
                  <a:ext cx="993171" cy="616209"/>
                </a:xfrm>
                <a:prstGeom prst="rect">
                  <a:avLst/>
                </a:prstGeom>
                <a:blipFill>
                  <a:blip r:embed="rId2"/>
                  <a:stretch>
                    <a:fillRect b="-892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" name="Straight Arrow Connector 9"/>
            <p:cNvCxnSpPr/>
            <p:nvPr/>
          </p:nvCxnSpPr>
          <p:spPr>
            <a:xfrm>
              <a:off x="1539447" y="4244801"/>
              <a:ext cx="898953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1552314" y="3660026"/>
                  <a:ext cx="971115" cy="67222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〉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52314" y="3660026"/>
                  <a:ext cx="971115" cy="672229"/>
                </a:xfrm>
                <a:prstGeom prst="rect">
                  <a:avLst/>
                </a:prstGeom>
                <a:blipFill>
                  <a:blip r:embed="rId3"/>
                  <a:stretch>
                    <a:fillRect l="-2273" b="-1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Rounded Rectangle 11"/>
            <p:cNvSpPr/>
            <p:nvPr/>
          </p:nvSpPr>
          <p:spPr>
            <a:xfrm>
              <a:off x="2438400" y="3101801"/>
              <a:ext cx="1066800" cy="14478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A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1919258" y="4660807"/>
                  <a:ext cx="604772" cy="61620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19258" y="4660807"/>
                  <a:ext cx="604772" cy="616209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Rounded Rectangle 13"/>
            <p:cNvSpPr/>
            <p:nvPr/>
          </p:nvSpPr>
          <p:spPr>
            <a:xfrm>
              <a:off x="4800600" y="3101801"/>
              <a:ext cx="1066800" cy="14478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A</a:t>
              </a:r>
            </a:p>
          </p:txBody>
        </p:sp>
        <p:cxnSp>
          <p:nvCxnSpPr>
            <p:cNvPr id="15" name="Elbow Connector 14"/>
            <p:cNvCxnSpPr>
              <a:stCxn id="14" idx="2"/>
            </p:cNvCxnSpPr>
            <p:nvPr/>
          </p:nvCxnSpPr>
          <p:spPr>
            <a:xfrm rot="16200000" flipH="1">
              <a:off x="5621272" y="4262329"/>
              <a:ext cx="423862" cy="998406"/>
            </a:xfrm>
            <a:prstGeom prst="bentConnector2">
              <a:avLst/>
            </a:prstGeom>
            <a:ln w="69850" cmpd="dbl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5867400" y="3406601"/>
              <a:ext cx="1752600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5859760" y="2821826"/>
                  <a:ext cx="1078601" cy="67222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〉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59760" y="2821826"/>
                  <a:ext cx="1078601" cy="672229"/>
                </a:xfrm>
                <a:prstGeom prst="rect">
                  <a:avLst/>
                </a:prstGeom>
                <a:blipFill>
                  <a:blip r:embed="rId5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" name="Straight Arrow Connector 17"/>
            <p:cNvCxnSpPr/>
            <p:nvPr/>
          </p:nvCxnSpPr>
          <p:spPr>
            <a:xfrm>
              <a:off x="5867400" y="4244801"/>
              <a:ext cx="1752600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5880267" y="3660026"/>
                  <a:ext cx="971115" cy="67222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〉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80267" y="3660026"/>
                  <a:ext cx="971115" cy="672229"/>
                </a:xfrm>
                <a:prstGeom prst="rect">
                  <a:avLst/>
                </a:prstGeom>
                <a:blipFill>
                  <a:blip r:embed="rId6"/>
                  <a:stretch>
                    <a:fillRect l="-3448" b="-1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Rounded Rectangle 19"/>
            <p:cNvSpPr/>
            <p:nvPr/>
          </p:nvSpPr>
          <p:spPr>
            <a:xfrm>
              <a:off x="7620000" y="3101801"/>
              <a:ext cx="1066800" cy="14478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A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6247211" y="4660807"/>
                  <a:ext cx="604772" cy="61620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47211" y="4660807"/>
                  <a:ext cx="604772" cy="616209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TextBox 21"/>
            <p:cNvSpPr txBox="1"/>
            <p:nvPr/>
          </p:nvSpPr>
          <p:spPr>
            <a:xfrm>
              <a:off x="3790243" y="3465878"/>
              <a:ext cx="835035" cy="8402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or</a:t>
              </a:r>
              <a:endParaRPr lang="en-US" sz="2400" b="1" dirty="0"/>
            </a:p>
          </p:txBody>
        </p:sp>
        <p:sp>
          <p:nvSpPr>
            <p:cNvPr id="23" name="TextBox 22"/>
            <p:cNvSpPr txBox="1"/>
            <p:nvPr/>
          </p:nvSpPr>
          <p:spPr>
            <a:xfrm rot="19736164">
              <a:off x="6430117" y="3024622"/>
              <a:ext cx="1339557" cy="504172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measure</a:t>
              </a:r>
              <a:endParaRPr lang="en-US" sz="1200" b="1" dirty="0"/>
            </a:p>
          </p:txBody>
        </p:sp>
      </p:grpSp>
      <p:sp>
        <p:nvSpPr>
          <p:cNvPr id="24" name="Rectangle 23"/>
          <p:cNvSpPr/>
          <p:nvPr/>
        </p:nvSpPr>
        <p:spPr>
          <a:xfrm>
            <a:off x="4419600" y="5069485"/>
            <a:ext cx="4724400" cy="1480539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25" name="Right Brace 24"/>
          <p:cNvSpPr/>
          <p:nvPr/>
        </p:nvSpPr>
        <p:spPr>
          <a:xfrm>
            <a:off x="6912544" y="2057400"/>
            <a:ext cx="250256" cy="1371600"/>
          </a:xfrm>
          <a:prstGeom prst="rightBrace">
            <a:avLst/>
          </a:prstGeom>
          <a:ln w="38100">
            <a:solidFill>
              <a:srgbClr val="C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25725" y="2448580"/>
            <a:ext cx="14384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k</a:t>
            </a:r>
            <a:r>
              <a:rPr lang="en-US" sz="2800" dirty="0" smtClean="0">
                <a:solidFill>
                  <a:srgbClr val="C00000"/>
                </a:solidFill>
              </a:rPr>
              <a:t>ind of…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0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24000"/>
                <a:ext cx="8229600" cy="4724400"/>
              </a:xfrm>
            </p:spPr>
            <p:txBody>
              <a:bodyPr>
                <a:normAutofit/>
              </a:bodyPr>
              <a:lstStyle/>
              <a:p>
                <a:pPr marL="0" indent="0">
                  <a:spcAft>
                    <a:spcPts val="1200"/>
                  </a:spcAft>
                  <a:buNone/>
                  <a:tabLst>
                    <a:tab pos="2682875" algn="l"/>
                  </a:tabLst>
                </a:pPr>
                <a:r>
                  <a:rPr lang="en-US" dirty="0" smtClean="0"/>
                  <a:t>Perfect binding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⟹</m:t>
                    </m:r>
                  </m:oMath>
                </a14:m>
                <a:r>
                  <a:rPr lang="en-US" dirty="0" smtClean="0"/>
                  <a:t> collapse-binding</a:t>
                </a:r>
                <a:br>
                  <a:rPr lang="en-US" dirty="0" smtClean="0"/>
                </a:b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⟹</m:t>
                    </m:r>
                  </m:oMath>
                </a14:m>
                <a:r>
                  <a:rPr lang="en-US" dirty="0" smtClean="0"/>
                  <a:t> classical-style binding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dirty="0" smtClean="0"/>
                  <a:t>Avoids “change of mind”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dirty="0" smtClean="0"/>
                  <a:t>Composes in parallel</a:t>
                </a:r>
              </a:p>
              <a:p>
                <a:pPr marL="0" indent="0">
                  <a:buNone/>
                </a:pPr>
                <a:r>
                  <a:rPr lang="en-US" dirty="0" smtClean="0"/>
                  <a:t>Rewinding friendly</a:t>
                </a:r>
              </a:p>
              <a:p>
                <a:pPr lvl="1">
                  <a:spcAft>
                    <a:spcPts val="1200"/>
                  </a:spcAft>
                </a:pPr>
                <a:r>
                  <a:rPr lang="en-US" dirty="0" smtClean="0"/>
                  <a:t>gives ZK arguments of knowledge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dirty="0" smtClean="0"/>
                  <a:t>Simple constructions from “collapsing” hashes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24000"/>
                <a:ext cx="8229600" cy="4724400"/>
              </a:xfrm>
              <a:blipFill>
                <a:blip r:embed="rId2"/>
                <a:stretch>
                  <a:fillRect l="-1852" t="-1548" b="-1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457200" y="2667000"/>
            <a:ext cx="8153400" cy="0"/>
          </a:xfrm>
          <a:prstGeom prst="line">
            <a:avLst/>
          </a:prstGeom>
          <a:ln w="9525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57200" y="3429000"/>
            <a:ext cx="8153400" cy="0"/>
          </a:xfrm>
          <a:prstGeom prst="line">
            <a:avLst/>
          </a:prstGeom>
          <a:ln w="9525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57200" y="4191000"/>
            <a:ext cx="8153400" cy="0"/>
          </a:xfrm>
          <a:prstGeom prst="line">
            <a:avLst/>
          </a:prstGeom>
          <a:ln w="9525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57200" y="5410200"/>
            <a:ext cx="8153400" cy="0"/>
          </a:xfrm>
          <a:prstGeom prst="line">
            <a:avLst/>
          </a:prstGeom>
          <a:ln w="9525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8001000" y="1730514"/>
            <a:ext cx="5950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accent3"/>
                </a:solidFill>
              </a:rPr>
              <a:t>✔</a:t>
            </a:r>
          </a:p>
        </p:txBody>
      </p:sp>
      <p:sp>
        <p:nvSpPr>
          <p:cNvPr id="33" name="Rectangle 32"/>
          <p:cNvSpPr/>
          <p:nvPr/>
        </p:nvSpPr>
        <p:spPr>
          <a:xfrm>
            <a:off x="8001000" y="2709130"/>
            <a:ext cx="5950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accent3"/>
                </a:solidFill>
              </a:rPr>
              <a:t>✔</a:t>
            </a:r>
          </a:p>
        </p:txBody>
      </p:sp>
      <p:sp>
        <p:nvSpPr>
          <p:cNvPr id="34" name="Rectangle 33"/>
          <p:cNvSpPr/>
          <p:nvPr/>
        </p:nvSpPr>
        <p:spPr>
          <a:xfrm>
            <a:off x="8001000" y="3466682"/>
            <a:ext cx="5950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accent3"/>
                </a:solidFill>
              </a:rPr>
              <a:t>✔</a:t>
            </a:r>
          </a:p>
        </p:txBody>
      </p:sp>
      <p:sp>
        <p:nvSpPr>
          <p:cNvPr id="35" name="Rectangle 34"/>
          <p:cNvSpPr/>
          <p:nvPr/>
        </p:nvSpPr>
        <p:spPr>
          <a:xfrm>
            <a:off x="8001000" y="4400689"/>
            <a:ext cx="5950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accent3"/>
                </a:solidFill>
              </a:rPr>
              <a:t>✔</a:t>
            </a:r>
          </a:p>
        </p:txBody>
      </p:sp>
      <p:sp>
        <p:nvSpPr>
          <p:cNvPr id="36" name="Rectangle 35"/>
          <p:cNvSpPr/>
          <p:nvPr/>
        </p:nvSpPr>
        <p:spPr>
          <a:xfrm>
            <a:off x="8015565" y="5715000"/>
            <a:ext cx="5950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accent3"/>
                </a:solidFill>
              </a:rPr>
              <a:t>✔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129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Collapsing hash functions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24000"/>
                <a:ext cx="8229600" cy="48006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Strengthening of “collision-resistance”</a:t>
                </a:r>
                <a:br>
                  <a:rPr lang="en-US" dirty="0" smtClean="0"/>
                </a:br>
                <a:r>
                  <a:rPr lang="en-US" dirty="0" smtClean="0"/>
                  <a:t>for quantum setting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dirty="0" smtClean="0"/>
                  <a:t>Adv. </a:t>
                </a:r>
                <a:r>
                  <a:rPr lang="en-US" b="1" dirty="0" smtClean="0"/>
                  <a:t>A</a:t>
                </a:r>
                <a:r>
                  <a:rPr lang="en-US" dirty="0" smtClean="0"/>
                  <a:t> messages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 smtClean="0"/>
                  <a:t> (in superposition) </a:t>
                </a:r>
              </a:p>
              <a:p>
                <a:pPr marL="0" indent="0">
                  <a:buNone/>
                </a:pPr>
                <a:endParaRPr lang="en-US" sz="4000" dirty="0"/>
              </a:p>
              <a:p>
                <a:pPr marL="0" indent="0">
                  <a:buNone/>
                </a:pPr>
                <a:endParaRPr lang="en-US" sz="3600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smtClean="0"/>
                  <a:t>Def: </a:t>
                </a:r>
                <a:r>
                  <a:rPr lang="en-US" dirty="0" smtClean="0"/>
                  <a:t>Collapsing = </a:t>
                </a:r>
                <a:r>
                  <a:rPr lang="en-US" b="1" dirty="0" smtClean="0"/>
                  <a:t>A</a:t>
                </a:r>
                <a:r>
                  <a:rPr lang="en-US" dirty="0" smtClean="0"/>
                  <a:t> cannot distinguish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24000"/>
                <a:ext cx="8229600" cy="4800600"/>
              </a:xfrm>
              <a:blipFill>
                <a:blip r:embed="rId2"/>
                <a:stretch>
                  <a:fillRect l="-1852" t="-1650" b="-10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472647" y="4271699"/>
            <a:ext cx="3642153" cy="865944"/>
            <a:chOff x="472647" y="4271699"/>
            <a:chExt cx="3642153" cy="865944"/>
          </a:xfrm>
        </p:grpSpPr>
        <p:sp>
          <p:nvSpPr>
            <p:cNvPr id="5" name="Rounded Rectangle 4"/>
            <p:cNvSpPr/>
            <p:nvPr/>
          </p:nvSpPr>
          <p:spPr>
            <a:xfrm>
              <a:off x="472647" y="4467719"/>
              <a:ext cx="1066800" cy="669924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A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1539447" y="4772519"/>
              <a:ext cx="1508553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1531806" y="4271699"/>
                  <a:ext cx="817595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〉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1806" y="4271699"/>
                  <a:ext cx="817595" cy="52322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Rounded Rectangle 10"/>
            <p:cNvSpPr/>
            <p:nvPr/>
          </p:nvSpPr>
          <p:spPr>
            <a:xfrm>
              <a:off x="3048000" y="4467719"/>
              <a:ext cx="1066800" cy="669924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A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267200" y="4271699"/>
            <a:ext cx="4572000" cy="865944"/>
            <a:chOff x="4267200" y="4271699"/>
            <a:chExt cx="4572000" cy="865944"/>
          </a:xfrm>
        </p:grpSpPr>
        <p:sp>
          <p:nvSpPr>
            <p:cNvPr id="15" name="Rounded Rectangle 14"/>
            <p:cNvSpPr/>
            <p:nvPr/>
          </p:nvSpPr>
          <p:spPr>
            <a:xfrm>
              <a:off x="4953000" y="4467719"/>
              <a:ext cx="1066800" cy="669924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A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6019800" y="4772519"/>
              <a:ext cx="1752600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6012159" y="4271699"/>
                  <a:ext cx="817595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〉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12159" y="4271699"/>
                  <a:ext cx="817595" cy="52322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Rounded Rectangle 20"/>
            <p:cNvSpPr/>
            <p:nvPr/>
          </p:nvSpPr>
          <p:spPr>
            <a:xfrm>
              <a:off x="7772400" y="4467719"/>
              <a:ext cx="1066800" cy="669924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A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267200" y="4514943"/>
              <a:ext cx="55175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/>
                <a:t>or</a:t>
              </a:r>
              <a:endParaRPr lang="en-US" sz="3200" b="1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 rot="19143404">
                  <a:off x="6231501" y="4508328"/>
                  <a:ext cx="1832874" cy="400110"/>
                </a:xfrm>
                <a:prstGeom prst="rect">
                  <a:avLst/>
                </a:prstGeom>
                <a:solidFill>
                  <a:schemeClr val="bg2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 smtClean="0"/>
                    <a:t>Measure </a:t>
                  </a:r>
                  <a14:m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𝑯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US" sz="2000" b="1" dirty="0"/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9143404">
                  <a:off x="6231501" y="4508328"/>
                  <a:ext cx="1832874" cy="400110"/>
                </a:xfrm>
                <a:prstGeom prst="rect">
                  <a:avLst/>
                </a:prstGeom>
                <a:blipFill>
                  <a:blip r:embed="rId5"/>
                  <a:stretch>
                    <a:fillRect l="-4059" r="-2952" b="-769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 rot="18830014">
                <a:off x="1807480" y="4500047"/>
                <a:ext cx="1475404" cy="400110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Measure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𝒎</m:t>
                    </m:r>
                  </m:oMath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830014">
                <a:off x="1807480" y="4500047"/>
                <a:ext cx="1475404" cy="400110"/>
              </a:xfrm>
              <a:prstGeom prst="rect">
                <a:avLst/>
              </a:prstGeom>
              <a:blipFill>
                <a:blip r:embed="rId6"/>
                <a:stretch>
                  <a:fillRect l="-5116" b="-81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>
            <a:off x="457200" y="2667000"/>
            <a:ext cx="8305800" cy="0"/>
          </a:xfrm>
          <a:prstGeom prst="line">
            <a:avLst/>
          </a:prstGeom>
          <a:ln w="635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031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Collapsing hash functions (</a:t>
            </a:r>
            <a:r>
              <a:rPr lang="en-US" dirty="0" err="1" smtClean="0"/>
              <a:t>ctd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Simple “collapse-binding” commitments</a:t>
            </a:r>
          </a:p>
          <a:p>
            <a:pPr lvl="1"/>
            <a:r>
              <a:rPr lang="en-US" dirty="0" smtClean="0"/>
              <a:t>Statistically hiding</a:t>
            </a:r>
          </a:p>
          <a:p>
            <a:pPr lvl="1"/>
            <a:r>
              <a:rPr lang="en-US" dirty="0" smtClean="0"/>
              <a:t>Using collapsing hashes in existing constructions</a:t>
            </a:r>
          </a:p>
          <a:p>
            <a:pPr lvl="1"/>
            <a:r>
              <a:rPr lang="en-US" dirty="0" smtClean="0"/>
              <a:t>Drop in replacement for “collision-resistance”?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Random oracle is a collapsing hash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Suggestion: “Collapsing” required property for hashes</a:t>
            </a:r>
          </a:p>
          <a:p>
            <a:pPr lvl="1"/>
            <a:r>
              <a:rPr lang="en-US" dirty="0" smtClean="0"/>
              <a:t>e.g., NIST post-quantum crypto competition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185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Collapsing hash</a:t>
            </a:r>
            <a:r>
              <a:rPr lang="et-EE" dirty="0" smtClean="0"/>
              <a:t> funs</a:t>
            </a:r>
            <a:r>
              <a:rPr lang="en-US" dirty="0" smtClean="0"/>
              <a:t> – constructions?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599115" y="2743200"/>
            <a:ext cx="7556204" cy="3505200"/>
            <a:chOff x="599115" y="2743200"/>
            <a:chExt cx="7556204" cy="3505200"/>
          </a:xfrm>
        </p:grpSpPr>
        <p:sp>
          <p:nvSpPr>
            <p:cNvPr id="5" name="Rounded Rectangle 4"/>
            <p:cNvSpPr/>
            <p:nvPr/>
          </p:nvSpPr>
          <p:spPr>
            <a:xfrm rot="16200000">
              <a:off x="-300857" y="4255694"/>
              <a:ext cx="2102162" cy="302218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message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1022815" y="4406803"/>
              <a:ext cx="301578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ounded Rectangle 6"/>
            <p:cNvSpPr/>
            <p:nvPr/>
          </p:nvSpPr>
          <p:spPr>
            <a:xfrm rot="16200000">
              <a:off x="2513309" y="4344691"/>
              <a:ext cx="3505200" cy="302218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… long …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 rot="16200000">
              <a:off x="7502774" y="4255694"/>
              <a:ext cx="1002872" cy="302218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hash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4572000" y="4406803"/>
              <a:ext cx="322414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286000" y="3907956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LF</a:t>
              </a:r>
              <a:endParaRPr lang="en-US" sz="28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842000" y="3950833"/>
              <a:ext cx="26450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universal hash </a:t>
              </a:r>
              <a:r>
                <a:rPr lang="en-US" sz="2400" b="1" dirty="0" err="1" smtClean="0"/>
                <a:t>func</a:t>
              </a:r>
              <a:endParaRPr lang="en-US" sz="2400" b="1" dirty="0"/>
            </a:p>
          </p:txBody>
        </p:sp>
        <p:sp>
          <p:nvSpPr>
            <p:cNvPr id="12" name="Left Brace 11"/>
            <p:cNvSpPr/>
            <p:nvPr/>
          </p:nvSpPr>
          <p:spPr>
            <a:xfrm rot="16200000">
              <a:off x="2422462" y="3512330"/>
              <a:ext cx="161850" cy="2460826"/>
            </a:xfrm>
            <a:prstGeom prst="leftBrace">
              <a:avLst>
                <a:gd name="adj1" fmla="val 92892"/>
                <a:gd name="adj2" fmla="val 50000"/>
              </a:avLst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1143000" y="4940806"/>
                  <a:ext cx="2607060" cy="8309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/>
                    <a:t>looks injective</a:t>
                  </a:r>
                  <a:endParaRPr lang="en-US" sz="2400" dirty="0"/>
                </a:p>
                <a:p>
                  <a:r>
                    <a:rPr lang="en-US" sz="2400" dirty="0" smtClean="0"/>
                    <a:t>        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⇒</m:t>
                      </m:r>
                    </m:oMath>
                  </a14:m>
                  <a:r>
                    <a:rPr lang="en-US" sz="2400" dirty="0" smtClean="0"/>
                    <a:t> is collapsing</a:t>
                  </a: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43000" y="4940806"/>
                  <a:ext cx="2607060" cy="830997"/>
                </a:xfrm>
                <a:prstGeom prst="rect">
                  <a:avLst/>
                </a:prstGeom>
                <a:blipFill>
                  <a:blip r:embed="rId2"/>
                  <a:stretch>
                    <a:fillRect l="-3747" t="-5109" r="-937" b="-1532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Left Brace 13"/>
            <p:cNvSpPr/>
            <p:nvPr/>
          </p:nvSpPr>
          <p:spPr>
            <a:xfrm rot="16200000">
              <a:off x="6094005" y="3335773"/>
              <a:ext cx="197330" cy="2778460"/>
            </a:xfrm>
            <a:prstGeom prst="leftBrace">
              <a:avLst>
                <a:gd name="adj1" fmla="val 92892"/>
                <a:gd name="adj2" fmla="val 50000"/>
              </a:avLst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4898640" y="4940806"/>
                  <a:ext cx="2729658" cy="8309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/>
                    <a:t>injective on 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im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𝐿𝐹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US" sz="2400" dirty="0" smtClean="0"/>
                </a:p>
                <a:p>
                  <a:r>
                    <a:rPr lang="en-US" sz="2400" b="0" dirty="0" smtClean="0"/>
                    <a:t>         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⇒</m:t>
                      </m:r>
                    </m:oMath>
                  </a14:m>
                  <a:r>
                    <a:rPr lang="en-US" sz="2400" dirty="0" smtClean="0"/>
                    <a:t> is collapsing</a:t>
                  </a:r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98640" y="4940806"/>
                  <a:ext cx="2729658" cy="830997"/>
                </a:xfrm>
                <a:prstGeom prst="rect">
                  <a:avLst/>
                </a:prstGeom>
                <a:blipFill>
                  <a:blip r:embed="rId3"/>
                  <a:stretch>
                    <a:fillRect l="-3579" t="-5109" r="-1119" b="-1532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6" name="Rounded Rectangle 15"/>
          <p:cNvSpPr/>
          <p:nvPr/>
        </p:nvSpPr>
        <p:spPr>
          <a:xfrm>
            <a:off x="1063256" y="2538514"/>
            <a:ext cx="7017488" cy="198584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914400" algn="l"/>
              </a:tabLst>
            </a:pPr>
            <a:r>
              <a:rPr lang="en-US" sz="3600" b="1" dirty="0" err="1">
                <a:solidFill>
                  <a:schemeClr val="tx1"/>
                </a:solidFill>
              </a:rPr>
              <a:t>Lossy</a:t>
            </a:r>
            <a:r>
              <a:rPr lang="en-US" sz="3600" b="1" dirty="0">
                <a:solidFill>
                  <a:schemeClr val="tx1"/>
                </a:solidFill>
              </a:rPr>
              <a:t> function (LF):</a:t>
            </a:r>
          </a:p>
          <a:p>
            <a:pPr>
              <a:tabLst>
                <a:tab pos="914400" algn="l"/>
              </a:tabLst>
            </a:pPr>
            <a:r>
              <a:rPr lang="en-US" sz="3600" dirty="0">
                <a:solidFill>
                  <a:schemeClr val="tx1"/>
                </a:solidFill>
              </a:rPr>
              <a:t>Indistinguishable whether injective,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or highly non-injective (“</a:t>
            </a:r>
            <a:r>
              <a:rPr lang="en-US" sz="3600" dirty="0" err="1">
                <a:solidFill>
                  <a:schemeClr val="tx1"/>
                </a:solidFill>
              </a:rPr>
              <a:t>lossy</a:t>
            </a:r>
            <a:r>
              <a:rPr lang="en-US" sz="3600" dirty="0">
                <a:solidFill>
                  <a:schemeClr val="tx1"/>
                </a:solidFill>
              </a:rPr>
              <a:t>”)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399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81481E-6 L 0.26667 -0.23402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33" y="-1171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50" fill="hold"/>
                                        <p:tgtEl>
                                          <p:spTgt spid="16"/>
                                        </p:tgtEl>
                                      </p:cBhvr>
                                      <p:by x="60000" y="6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Hashing long messages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Prior construction: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Fixed compression factor (e.g., 2)</a:t>
            </a:r>
          </a:p>
          <a:p>
            <a:r>
              <a:rPr lang="en-US" b="1" dirty="0" smtClean="0"/>
              <a:t>For long messages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err="1" smtClean="0"/>
              <a:t>Merkle-Damgård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929266" y="4015894"/>
                <a:ext cx="855708" cy="972094"/>
              </a:xfrm>
              <a:prstGeom prst="rect">
                <a:avLst/>
              </a:prstGeom>
              <a:solidFill>
                <a:srgbClr val="FAFAF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9266" y="4015894"/>
                <a:ext cx="855708" cy="97209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1058484" y="4242564"/>
            <a:ext cx="86550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1641538" y="4761864"/>
            <a:ext cx="290286" cy="638629"/>
          </a:xfrm>
          <a:custGeom>
            <a:avLst/>
            <a:gdLst>
              <a:gd name="connsiteX0" fmla="*/ 290286 w 290286"/>
              <a:gd name="connsiteY0" fmla="*/ 0 h 638629"/>
              <a:gd name="connsiteX1" fmla="*/ 0 w 290286"/>
              <a:gd name="connsiteY1" fmla="*/ 0 h 638629"/>
              <a:gd name="connsiteX2" fmla="*/ 0 w 290286"/>
              <a:gd name="connsiteY2" fmla="*/ 638629 h 638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0286" h="638629">
                <a:moveTo>
                  <a:pt x="290286" y="0"/>
                </a:moveTo>
                <a:lnTo>
                  <a:pt x="0" y="0"/>
                </a:lnTo>
                <a:lnTo>
                  <a:pt x="0" y="638629"/>
                </a:ln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438968" y="4015894"/>
                <a:ext cx="853055" cy="972094"/>
              </a:xfrm>
              <a:prstGeom prst="rect">
                <a:avLst/>
              </a:prstGeom>
              <a:solidFill>
                <a:srgbClr val="FAFAF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8968" y="4015894"/>
                <a:ext cx="853055" cy="97209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>
            <a:off x="2791884" y="4242564"/>
            <a:ext cx="64180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3151240" y="4761864"/>
            <a:ext cx="290286" cy="638629"/>
          </a:xfrm>
          <a:custGeom>
            <a:avLst/>
            <a:gdLst>
              <a:gd name="connsiteX0" fmla="*/ 290286 w 290286"/>
              <a:gd name="connsiteY0" fmla="*/ 0 h 638629"/>
              <a:gd name="connsiteX1" fmla="*/ 0 w 290286"/>
              <a:gd name="connsiteY1" fmla="*/ 0 h 638629"/>
              <a:gd name="connsiteX2" fmla="*/ 0 w 290286"/>
              <a:gd name="connsiteY2" fmla="*/ 638629 h 638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0286" h="638629">
                <a:moveTo>
                  <a:pt x="290286" y="0"/>
                </a:moveTo>
                <a:lnTo>
                  <a:pt x="0" y="0"/>
                </a:lnTo>
                <a:lnTo>
                  <a:pt x="0" y="638629"/>
                </a:ln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944043" y="4015894"/>
                <a:ext cx="839050" cy="972094"/>
              </a:xfrm>
              <a:prstGeom prst="rect">
                <a:avLst/>
              </a:prstGeom>
              <a:solidFill>
                <a:srgbClr val="FAFAF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4043" y="4015894"/>
                <a:ext cx="839050" cy="97209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>
            <a:off x="4296959" y="4242564"/>
            <a:ext cx="64180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4656315" y="4761864"/>
            <a:ext cx="290286" cy="638629"/>
          </a:xfrm>
          <a:custGeom>
            <a:avLst/>
            <a:gdLst>
              <a:gd name="connsiteX0" fmla="*/ 290286 w 290286"/>
              <a:gd name="connsiteY0" fmla="*/ 0 h 638629"/>
              <a:gd name="connsiteX1" fmla="*/ 0 w 290286"/>
              <a:gd name="connsiteY1" fmla="*/ 0 h 638629"/>
              <a:gd name="connsiteX2" fmla="*/ 0 w 290286"/>
              <a:gd name="connsiteY2" fmla="*/ 638629 h 638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0286" h="638629">
                <a:moveTo>
                  <a:pt x="290286" y="0"/>
                </a:moveTo>
                <a:lnTo>
                  <a:pt x="0" y="0"/>
                </a:lnTo>
                <a:lnTo>
                  <a:pt x="0" y="638629"/>
                </a:ln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6424044" y="4015894"/>
                <a:ext cx="840378" cy="972094"/>
              </a:xfrm>
              <a:prstGeom prst="rect">
                <a:avLst/>
              </a:prstGeom>
              <a:solidFill>
                <a:srgbClr val="FAFAF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4044" y="4015894"/>
                <a:ext cx="840378" cy="97209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/>
          <p:nvPr/>
        </p:nvCxnSpPr>
        <p:spPr>
          <a:xfrm>
            <a:off x="5776960" y="4242564"/>
            <a:ext cx="64180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6136316" y="4761864"/>
            <a:ext cx="290286" cy="638629"/>
          </a:xfrm>
          <a:custGeom>
            <a:avLst/>
            <a:gdLst>
              <a:gd name="connsiteX0" fmla="*/ 290286 w 290286"/>
              <a:gd name="connsiteY0" fmla="*/ 0 h 638629"/>
              <a:gd name="connsiteX1" fmla="*/ 0 w 290286"/>
              <a:gd name="connsiteY1" fmla="*/ 0 h 638629"/>
              <a:gd name="connsiteX2" fmla="*/ 0 w 290286"/>
              <a:gd name="connsiteY2" fmla="*/ 638629 h 638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0286" h="638629">
                <a:moveTo>
                  <a:pt x="290286" y="0"/>
                </a:moveTo>
                <a:lnTo>
                  <a:pt x="0" y="0"/>
                </a:lnTo>
                <a:lnTo>
                  <a:pt x="0" y="638629"/>
                </a:ln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7264422" y="4251373"/>
            <a:ext cx="58748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284553" y="5334000"/>
                <a:ext cx="78220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𝑚𝑠𝑔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4553" y="5334000"/>
                <a:ext cx="782202" cy="369332"/>
              </a:xfrm>
              <a:prstGeom prst="rect">
                <a:avLst/>
              </a:prstGeom>
              <a:blipFill>
                <a:blip r:embed="rId6"/>
                <a:stretch>
                  <a:fillRect l="-14063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836305" y="5334000"/>
                <a:ext cx="78931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𝑚𝑠𝑔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6305" y="5334000"/>
                <a:ext cx="789319" cy="369332"/>
              </a:xfrm>
              <a:prstGeom prst="rect">
                <a:avLst/>
              </a:prstGeom>
              <a:blipFill>
                <a:blip r:embed="rId7"/>
                <a:stretch>
                  <a:fillRect l="-1307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334742" y="5334000"/>
                <a:ext cx="78931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𝑚𝑠𝑔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4742" y="5334000"/>
                <a:ext cx="789319" cy="369332"/>
              </a:xfrm>
              <a:prstGeom prst="rect">
                <a:avLst/>
              </a:prstGeom>
              <a:blipFill>
                <a:blip r:embed="rId8"/>
                <a:stretch>
                  <a:fillRect l="-1307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57200" y="3909536"/>
                <a:ext cx="570156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𝑖𝑛𝑖𝑡</m:t>
                      </m:r>
                    </m:oMath>
                  </m:oMathPara>
                </a14:m>
                <a:endParaRPr lang="en-US" sz="24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𝑣𝑒𝑐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909536"/>
                <a:ext cx="570156" cy="738664"/>
              </a:xfrm>
              <a:prstGeom prst="rect">
                <a:avLst/>
              </a:prstGeom>
              <a:blipFill>
                <a:blip r:embed="rId9"/>
                <a:stretch>
                  <a:fillRect l="-18085" r="-53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643358" y="5392457"/>
                <a:ext cx="123476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𝑝𝑎𝑑𝑑𝑖𝑛𝑔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3358" y="5392457"/>
                <a:ext cx="1234762" cy="369332"/>
              </a:xfrm>
              <a:prstGeom prst="rect">
                <a:avLst/>
              </a:prstGeom>
              <a:blipFill>
                <a:blip r:embed="rId10"/>
                <a:stretch>
                  <a:fillRect l="-11386" r="-5941" b="-3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955381" y="4035929"/>
                <a:ext cx="73141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h𝑎𝑠h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5381" y="4035929"/>
                <a:ext cx="731419" cy="369332"/>
              </a:xfrm>
              <a:prstGeom prst="rect">
                <a:avLst/>
              </a:prstGeom>
              <a:blipFill>
                <a:blip r:embed="rId11"/>
                <a:stretch>
                  <a:fillRect l="-10000" r="-9167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92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Classical definitions for commitments </a:t>
            </a:r>
            <a:r>
              <a:rPr lang="en-US" sz="2800" dirty="0" smtClean="0"/>
              <a:t>&amp;</a:t>
            </a:r>
            <a:r>
              <a:rPr lang="en-US" dirty="0" smtClean="0"/>
              <a:t> hashes:</a:t>
            </a:r>
            <a:br>
              <a:rPr lang="en-US" dirty="0" smtClean="0"/>
            </a:br>
            <a:r>
              <a:rPr lang="en-US" dirty="0" smtClean="0"/>
              <a:t>insufficient!</a:t>
            </a:r>
          </a:p>
          <a:p>
            <a:pPr marL="0" indent="0" algn="r">
              <a:buNone/>
            </a:pPr>
            <a:r>
              <a:rPr lang="en-US" dirty="0" smtClean="0"/>
              <a:t>New definitions:</a:t>
            </a:r>
            <a:br>
              <a:rPr lang="en-US" dirty="0" smtClean="0"/>
            </a:br>
            <a:r>
              <a:rPr lang="en-US" dirty="0" smtClean="0"/>
              <a:t>collapse-binding / collapsing</a:t>
            </a:r>
          </a:p>
          <a:p>
            <a:pPr marL="0" indent="0">
              <a:buNone/>
            </a:pPr>
            <a:r>
              <a:rPr lang="en-US" dirty="0" smtClean="0"/>
              <a:t>Constructions from</a:t>
            </a:r>
            <a:br>
              <a:rPr lang="en-US" dirty="0" smtClean="0"/>
            </a:br>
            <a:r>
              <a:rPr lang="en-US" dirty="0" err="1" smtClean="0"/>
              <a:t>lossy</a:t>
            </a:r>
            <a:r>
              <a:rPr lang="en-US" dirty="0" smtClean="0"/>
              <a:t> functions / lattice-assumptions</a:t>
            </a:r>
          </a:p>
          <a:p>
            <a:pPr marL="0" indent="0" algn="r">
              <a:buNone/>
            </a:pPr>
            <a:r>
              <a:rPr lang="en-US" dirty="0" smtClean="0"/>
              <a:t>Question:</a:t>
            </a:r>
            <a:br>
              <a:rPr lang="en-US" dirty="0" smtClean="0"/>
            </a:br>
            <a:r>
              <a:rPr lang="en-US" dirty="0" smtClean="0"/>
              <a:t>Collapsing hashes from OWF / coll.-resistance?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17</a:t>
            </a:fld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>
            <a:off x="457200" y="2667000"/>
            <a:ext cx="8153400" cy="0"/>
          </a:xfrm>
          <a:prstGeom prst="line">
            <a:avLst/>
          </a:prstGeom>
          <a:ln w="9525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57200" y="3733800"/>
            <a:ext cx="8153400" cy="0"/>
          </a:xfrm>
          <a:prstGeom prst="line">
            <a:avLst/>
          </a:prstGeom>
          <a:ln w="9525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57200" y="4838700"/>
            <a:ext cx="8153400" cy="0"/>
          </a:xfrm>
          <a:prstGeom prst="line">
            <a:avLst/>
          </a:prstGeom>
          <a:ln w="9525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084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4997669"/>
            <a:ext cx="9144000" cy="1860332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5168" y="1524000"/>
            <a:ext cx="513243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 smtClean="0"/>
              <a:t>I thank for your</a:t>
            </a:r>
            <a:br>
              <a:rPr lang="en-US" sz="6000" b="1" dirty="0" smtClean="0"/>
            </a:br>
            <a:r>
              <a:rPr lang="en-US" sz="6000" b="1" dirty="0" smtClean="0"/>
              <a:t>attention</a:t>
            </a:r>
            <a:endParaRPr lang="en-US" sz="60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7" t="8421"/>
          <a:stretch/>
        </p:blipFill>
        <p:spPr>
          <a:xfrm>
            <a:off x="7883" y="5937694"/>
            <a:ext cx="2895600" cy="99650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22" t="15086" b="14254"/>
          <a:stretch/>
        </p:blipFill>
        <p:spPr>
          <a:xfrm>
            <a:off x="67965" y="4873522"/>
            <a:ext cx="2675235" cy="114627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6049" y="5047593"/>
            <a:ext cx="2876550" cy="90487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5547438"/>
            <a:ext cx="2819400" cy="157080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620" y="5927835"/>
            <a:ext cx="1600580" cy="7975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963618"/>
            <a:ext cx="1256287" cy="96608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019800" y="5181600"/>
            <a:ext cx="3048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 </a:t>
            </a:r>
            <a:r>
              <a:rPr lang="en-US" dirty="0"/>
              <a:t>This research was supported by European Social </a:t>
            </a:r>
            <a:r>
              <a:rPr lang="en-US" dirty="0" smtClean="0"/>
              <a:t>Fund’s Doctoral </a:t>
            </a:r>
            <a:r>
              <a:rPr lang="en-US" dirty="0"/>
              <a:t>Studies </a:t>
            </a:r>
            <a:r>
              <a:rPr lang="en-US" dirty="0" smtClean="0"/>
              <a:t>and </a:t>
            </a:r>
            <a:r>
              <a:rPr lang="en-US" dirty="0" err="1" smtClean="0"/>
              <a:t>Internationalisation</a:t>
            </a:r>
            <a:r>
              <a:rPr lang="en-US" dirty="0" smtClean="0"/>
              <a:t> </a:t>
            </a:r>
            <a:r>
              <a:rPr lang="en-US" dirty="0" err="1"/>
              <a:t>Programme</a:t>
            </a:r>
            <a:r>
              <a:rPr lang="en-US" dirty="0"/>
              <a:t> </a:t>
            </a:r>
            <a:r>
              <a:rPr lang="en-US" dirty="0" err="1"/>
              <a:t>DoRa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37686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Surprises with hash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a hash function and a horse race</a:t>
            </a:r>
          </a:p>
          <a:p>
            <a:endParaRPr lang="en-US" dirty="0"/>
          </a:p>
          <a:p>
            <a:endParaRPr lang="en-US" sz="1600" dirty="0" smtClean="0"/>
          </a:p>
          <a:p>
            <a:endParaRPr lang="en-US" dirty="0"/>
          </a:p>
          <a:p>
            <a:r>
              <a:rPr lang="en-US" dirty="0" smtClean="0"/>
              <a:t>“Spicy Spirit” wins…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609600" y="2491235"/>
            <a:ext cx="7696200" cy="861565"/>
            <a:chOff x="609600" y="2491235"/>
            <a:chExt cx="7696200" cy="861565"/>
          </a:xfrm>
        </p:grpSpPr>
        <p:sp>
          <p:nvSpPr>
            <p:cNvPr id="5" name="Rounded Rectangle 4"/>
            <p:cNvSpPr/>
            <p:nvPr/>
          </p:nvSpPr>
          <p:spPr>
            <a:xfrm>
              <a:off x="609600" y="2590800"/>
              <a:ext cx="1676400" cy="762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Player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6477000" y="2590800"/>
              <a:ext cx="1828800" cy="762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Bookie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2514600" y="2971800"/>
              <a:ext cx="3810000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2557269" y="2491235"/>
                  <a:ext cx="369190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("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𝑠𝑝𝑖𝑐𝑦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𝑠𝑝𝑖𝑟𝑖𝑡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", 231632)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57269" y="2491235"/>
                  <a:ext cx="3691908" cy="461665"/>
                </a:xfrm>
                <a:prstGeom prst="rect">
                  <a:avLst/>
                </a:prstGeom>
                <a:blipFill>
                  <a:blip r:embed="rId2"/>
                  <a:stretch>
                    <a:fillRect b="-18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7" name="Group 16"/>
          <p:cNvGrpSpPr/>
          <p:nvPr/>
        </p:nvGrpSpPr>
        <p:grpSpPr>
          <a:xfrm>
            <a:off x="609600" y="4419600"/>
            <a:ext cx="7696200" cy="1219200"/>
            <a:chOff x="609600" y="4419600"/>
            <a:chExt cx="7696200" cy="1219200"/>
          </a:xfrm>
        </p:grpSpPr>
        <p:sp>
          <p:nvSpPr>
            <p:cNvPr id="11" name="Rounded Rectangle 10"/>
            <p:cNvSpPr/>
            <p:nvPr/>
          </p:nvSpPr>
          <p:spPr>
            <a:xfrm>
              <a:off x="609600" y="4519165"/>
              <a:ext cx="1676400" cy="762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Player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6477000" y="4519165"/>
              <a:ext cx="1828800" cy="762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Bookie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2514600" y="4900165"/>
              <a:ext cx="3810000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3766670" y="4419600"/>
                  <a:ext cx="127310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231632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66670" y="4419600"/>
                  <a:ext cx="1273104" cy="461665"/>
                </a:xfrm>
                <a:prstGeom prst="rect">
                  <a:avLst/>
                </a:prstGeom>
                <a:blipFill>
                  <a:blip r:embed="rId3"/>
                  <a:stretch>
                    <a:fillRect l="-4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" name="Straight Arrow Connector 14"/>
            <p:cNvCxnSpPr/>
            <p:nvPr/>
          </p:nvCxnSpPr>
          <p:spPr>
            <a:xfrm flipH="1">
              <a:off x="2514600" y="5638800"/>
              <a:ext cx="3810000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4015054" y="5105400"/>
              <a:ext cx="73289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/>
                <a:t>$$$</a:t>
              </a:r>
              <a:endParaRPr lang="en-US" sz="2800" b="1" dirty="0"/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939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Surprises with hash functions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a cheating player</a:t>
            </a:r>
          </a:p>
          <a:p>
            <a:endParaRPr lang="en-US" dirty="0"/>
          </a:p>
          <a:p>
            <a:endParaRPr lang="en-US" sz="1600" dirty="0" smtClean="0"/>
          </a:p>
          <a:p>
            <a:endParaRPr lang="en-US" dirty="0"/>
          </a:p>
          <a:p>
            <a:r>
              <a:rPr lang="en-US" dirty="0" smtClean="0"/>
              <a:t>“</a:t>
            </a:r>
            <a:r>
              <a:rPr lang="en-US" dirty="0" err="1" smtClean="0"/>
              <a:t>Wallopping</a:t>
            </a:r>
            <a:r>
              <a:rPr lang="en-US" dirty="0" smtClean="0"/>
              <a:t> Waldo” wins…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609600" y="4419600"/>
            <a:ext cx="7696200" cy="1219200"/>
            <a:chOff x="609600" y="4419600"/>
            <a:chExt cx="7696200" cy="1219200"/>
          </a:xfrm>
        </p:grpSpPr>
        <p:sp>
          <p:nvSpPr>
            <p:cNvPr id="11" name="Rounded Rectangle 10"/>
            <p:cNvSpPr/>
            <p:nvPr/>
          </p:nvSpPr>
          <p:spPr>
            <a:xfrm>
              <a:off x="609600" y="4519165"/>
              <a:ext cx="1676400" cy="762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Player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6477000" y="4519165"/>
              <a:ext cx="1828800" cy="762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Bookie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2514600" y="4900165"/>
              <a:ext cx="3810000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2755444" y="4419600"/>
                  <a:ext cx="329558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a14:m>
                  <a:r>
                    <a:rPr lang="en-US" sz="2400" dirty="0" smtClean="0"/>
                    <a:t> with 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𝑤𝑎𝑙𝑙𝑜𝑝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55444" y="4419600"/>
                  <a:ext cx="3295582" cy="461665"/>
                </a:xfrm>
                <a:prstGeom prst="rect">
                  <a:avLst/>
                </a:prstGeom>
                <a:blipFill>
                  <a:blip r:embed="rId2"/>
                  <a:stretch>
                    <a:fillRect t="-10526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" name="Straight Arrow Connector 14"/>
            <p:cNvCxnSpPr/>
            <p:nvPr/>
          </p:nvCxnSpPr>
          <p:spPr>
            <a:xfrm flipH="1">
              <a:off x="2514600" y="5638800"/>
              <a:ext cx="3810000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4015054" y="5105400"/>
              <a:ext cx="73289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/>
                <a:t>$$$</a:t>
              </a:r>
              <a:endParaRPr lang="en-US" sz="2800" b="1" dirty="0"/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3</a:t>
            </a:fld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609600" y="2510135"/>
            <a:ext cx="7696200" cy="932780"/>
            <a:chOff x="609600" y="2510135"/>
            <a:chExt cx="7696200" cy="932780"/>
          </a:xfrm>
        </p:grpSpPr>
        <p:sp>
          <p:nvSpPr>
            <p:cNvPr id="5" name="Rounded Rectangle 4"/>
            <p:cNvSpPr/>
            <p:nvPr/>
          </p:nvSpPr>
          <p:spPr>
            <a:xfrm>
              <a:off x="609600" y="2590800"/>
              <a:ext cx="1676400" cy="762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Player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6477000" y="2590800"/>
              <a:ext cx="1828800" cy="762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Bookie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2514600" y="2971800"/>
              <a:ext cx="3810000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3542798" y="2981250"/>
                  <a:ext cx="172085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Some fake 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42798" y="2981250"/>
                  <a:ext cx="1720856" cy="461665"/>
                </a:xfrm>
                <a:prstGeom prst="rect">
                  <a:avLst/>
                </a:prstGeom>
                <a:blipFill>
                  <a:blip r:embed="rId3"/>
                  <a:stretch>
                    <a:fillRect l="-4965" t="-10526" r="-355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2557269" y="2510135"/>
                  <a:ext cx="369190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("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𝑠𝑝𝑖𝑐𝑦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𝑠𝑝𝑖𝑟𝑖𝑡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", 231632)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57269" y="2510135"/>
                  <a:ext cx="3691908" cy="461665"/>
                </a:xfrm>
                <a:prstGeom prst="rect">
                  <a:avLst/>
                </a:prstGeom>
                <a:blipFill>
                  <a:blip r:embed="rId4"/>
                  <a:stretch>
                    <a:fillRect b="-1710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0" name="Straight Connector 19"/>
            <p:cNvCxnSpPr/>
            <p:nvPr/>
          </p:nvCxnSpPr>
          <p:spPr>
            <a:xfrm flipV="1">
              <a:off x="2557269" y="2667000"/>
              <a:ext cx="3614931" cy="190135"/>
            </a:xfrm>
            <a:prstGeom prst="line">
              <a:avLst/>
            </a:prstGeom>
            <a:ln w="5715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80192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Surprises with hash functions (</a:t>
            </a:r>
            <a:r>
              <a:rPr lang="en-US" dirty="0" smtClean="0"/>
              <a:t>III)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926454"/>
                <a:ext cx="8229600" cy="3474346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Classical crypto: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 smtClean="0"/>
                  <a:t> is collision-resistant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(infeasible to find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dirty="0" smtClean="0"/>
                  <a:t>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)</a:t>
                </a:r>
              </a:p>
              <a:p>
                <a:pPr marL="0" indent="0">
                  <a:buNone/>
                </a:pPr>
                <a:endParaRPr lang="en-US" sz="2400" b="1" dirty="0"/>
              </a:p>
              <a:p>
                <a:pPr marL="0" indent="0">
                  <a:buNone/>
                </a:pPr>
                <a:r>
                  <a:rPr lang="en-US" b="1" dirty="0" smtClean="0"/>
                  <a:t>Consequence: </a:t>
                </a:r>
                <a:r>
                  <a:rPr lang="en-US" dirty="0" smtClean="0"/>
                  <a:t>Can open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b="1" dirty="0" smtClean="0"/>
                  <a:t> </a:t>
                </a:r>
                <a:r>
                  <a:rPr lang="en-US" dirty="0" smtClean="0"/>
                  <a:t>to one horse only.</a:t>
                </a:r>
              </a:p>
              <a:p>
                <a:pPr marL="0" indent="0">
                  <a:buNone/>
                </a:pPr>
                <a:endParaRPr lang="en-US" sz="2200" b="1" dirty="0"/>
              </a:p>
              <a:p>
                <a:pPr marL="0" indent="0">
                  <a:buNone/>
                </a:pPr>
                <a:r>
                  <a:rPr lang="en-US" b="1" dirty="0" smtClean="0"/>
                  <a:t>Surprise:</a:t>
                </a:r>
                <a:r>
                  <a:rPr lang="en-US" dirty="0" smtClean="0"/>
                  <a:t> Does not hold for quantum </a:t>
                </a:r>
                <a:r>
                  <a:rPr lang="en-US" dirty="0" err="1" smtClean="0"/>
                  <a:t>adv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   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 smtClean="0"/>
                  <a:t> might be coll.-res., and attack still works)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926454"/>
                <a:ext cx="8229600" cy="3474346"/>
              </a:xfrm>
              <a:blipFill>
                <a:blip r:embed="rId2"/>
                <a:stretch>
                  <a:fillRect l="-1852" t="-3509" b="-22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09600" y="1699765"/>
            <a:ext cx="1676400" cy="762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Player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477000" y="1699765"/>
            <a:ext cx="1828800" cy="762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Bookie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514600" y="2080765"/>
            <a:ext cx="3810000" cy="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755444" y="1600200"/>
                <a:ext cx="329558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2400" dirty="0" smtClean="0"/>
                  <a:t> with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𝑤𝑎𝑙𝑙𝑜𝑝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5444" y="1600200"/>
                <a:ext cx="3295582" cy="461665"/>
              </a:xfrm>
              <a:prstGeom prst="rect">
                <a:avLst/>
              </a:prstGeom>
              <a:blipFill>
                <a:blip r:embed="rId3"/>
                <a:stretch>
                  <a:fillRect t="-10667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071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Surprises with hash functions (</a:t>
            </a:r>
            <a:r>
              <a:rPr lang="en-US" dirty="0" smtClean="0"/>
              <a:t>IV)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609600" y="1524000"/>
            <a:ext cx="7696200" cy="3304430"/>
            <a:chOff x="609600" y="1524000"/>
            <a:chExt cx="7696200" cy="3304430"/>
          </a:xfrm>
        </p:grpSpPr>
        <p:sp>
          <p:nvSpPr>
            <p:cNvPr id="5" name="Rounded Rectangle 4"/>
            <p:cNvSpPr/>
            <p:nvPr/>
          </p:nvSpPr>
          <p:spPr>
            <a:xfrm>
              <a:off x="609600" y="1623565"/>
              <a:ext cx="1676400" cy="762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Player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6477000" y="1623565"/>
              <a:ext cx="1828800" cy="762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Bookie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2514600" y="2004565"/>
              <a:ext cx="3810000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3542798" y="1524000"/>
                  <a:ext cx="172085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Some fake 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42798" y="1524000"/>
                  <a:ext cx="1720856" cy="461665"/>
                </a:xfrm>
                <a:prstGeom prst="rect">
                  <a:avLst/>
                </a:prstGeom>
                <a:blipFill>
                  <a:blip r:embed="rId2"/>
                  <a:stretch>
                    <a:fillRect l="-4965" t="-10526" r="-355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Rounded Rectangle 8"/>
            <p:cNvSpPr/>
            <p:nvPr/>
          </p:nvSpPr>
          <p:spPr>
            <a:xfrm>
              <a:off x="609600" y="3551930"/>
              <a:ext cx="1676400" cy="762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Player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6477000" y="3551930"/>
              <a:ext cx="1828800" cy="762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Bookie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2514600" y="3932930"/>
              <a:ext cx="3810000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2755444" y="3452365"/>
                  <a:ext cx="329558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a14:m>
                  <a:r>
                    <a:rPr lang="en-US" sz="2400" dirty="0" smtClean="0"/>
                    <a:t> with 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𝑤𝑎𝑙𝑙𝑜𝑝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55444" y="3452365"/>
                  <a:ext cx="3295582" cy="461665"/>
                </a:xfrm>
                <a:prstGeom prst="rect">
                  <a:avLst/>
                </a:prstGeom>
                <a:blipFill>
                  <a:blip r:embed="rId3"/>
                  <a:stretch>
                    <a:fillRect t="-10526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6" name="Straight Arrow Connector 15"/>
            <p:cNvCxnSpPr/>
            <p:nvPr/>
          </p:nvCxnSpPr>
          <p:spPr>
            <a:xfrm>
              <a:off x="1447800" y="2537965"/>
              <a:ext cx="0" cy="91440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1431164" y="2685900"/>
                  <a:ext cx="70243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Ψ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〉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31164" y="2685900"/>
                  <a:ext cx="702436" cy="461665"/>
                </a:xfrm>
                <a:prstGeom prst="rect">
                  <a:avLst/>
                </a:prstGeom>
                <a:blipFill>
                  <a:blip r:embed="rId4"/>
                  <a:stretch>
                    <a:fillRect l="-2609" r="-1739" b="-18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1101519" y="4366765"/>
                  <a:ext cx="179408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〉</m:t>
                      </m:r>
                    </m:oMath>
                  </a14:m>
                  <a:r>
                    <a:rPr lang="en-US" sz="2400" dirty="0" smtClean="0"/>
                    <a:t> used up!</a:t>
                  </a:r>
                  <a:endParaRPr lang="en-US" sz="2400" dirty="0"/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1519" y="4366765"/>
                  <a:ext cx="1794081" cy="461665"/>
                </a:xfrm>
                <a:prstGeom prst="rect">
                  <a:avLst/>
                </a:prstGeom>
                <a:blipFill>
                  <a:blip r:embed="rId5"/>
                  <a:stretch>
                    <a:fillRect l="-3061" t="-10526" r="-4082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457200" y="5304529"/>
            <a:ext cx="8229600" cy="13248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“Commitment”:</a:t>
            </a:r>
            <a:r>
              <a:rPr lang="en-US" dirty="0" smtClean="0"/>
              <a:t> A protocol that does not allow the player to change their mind. </a:t>
            </a:r>
            <a:r>
              <a:rPr lang="en-US" dirty="0" smtClean="0">
                <a:sym typeface="Wingdings" panose="05000000000000000000" pitchFamily="2" charset="2"/>
              </a:rPr>
              <a:t> This talk.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836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Commitments:  scope of this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Hiding and binding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Hiding seems well understood</a:t>
            </a:r>
          </a:p>
          <a:p>
            <a:r>
              <a:rPr lang="en-US" dirty="0" smtClean="0"/>
              <a:t>Statistically vs. computationally binding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	Weaker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assms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everlasting security</a:t>
            </a:r>
          </a:p>
          <a:p>
            <a:r>
              <a:rPr lang="en-US" dirty="0" smtClean="0"/>
              <a:t>Interactive vs. non-interactive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	For simplicity</a:t>
            </a:r>
          </a:p>
          <a:p>
            <a:r>
              <a:rPr lang="en-US" dirty="0" smtClean="0"/>
              <a:t>Secure against quantum attacks</a:t>
            </a:r>
          </a:p>
          <a:p>
            <a:r>
              <a:rPr lang="en-US" dirty="0" smtClean="0"/>
              <a:t>Classical protocols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90800" y="1600200"/>
            <a:ext cx="1600200" cy="609600"/>
          </a:xfrm>
          <a:prstGeom prst="ellipse">
            <a:avLst/>
          </a:prstGeom>
          <a:noFill/>
          <a:ln w="57150">
            <a:solidFill>
              <a:srgbClr val="FF0000">
                <a:alpha val="65098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6" name="Oval 5"/>
          <p:cNvSpPr/>
          <p:nvPr/>
        </p:nvSpPr>
        <p:spPr>
          <a:xfrm>
            <a:off x="3276600" y="2743200"/>
            <a:ext cx="4419600" cy="609600"/>
          </a:xfrm>
          <a:prstGeom prst="ellipse">
            <a:avLst/>
          </a:prstGeom>
          <a:noFill/>
          <a:ln w="57150">
            <a:solidFill>
              <a:srgbClr val="FF0000">
                <a:alpha val="65098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7" name="Oval 6"/>
          <p:cNvSpPr/>
          <p:nvPr/>
        </p:nvSpPr>
        <p:spPr>
          <a:xfrm>
            <a:off x="3276600" y="4876800"/>
            <a:ext cx="3048000" cy="609600"/>
          </a:xfrm>
          <a:prstGeom prst="ellipse">
            <a:avLst/>
          </a:prstGeom>
          <a:noFill/>
          <a:ln w="57150">
            <a:solidFill>
              <a:srgbClr val="FF0000">
                <a:alpha val="65098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62000" y="5467978"/>
            <a:ext cx="3429000" cy="609600"/>
          </a:xfrm>
          <a:prstGeom prst="ellipse">
            <a:avLst/>
          </a:prstGeom>
          <a:noFill/>
          <a:ln w="57150">
            <a:solidFill>
              <a:srgbClr val="FF0000">
                <a:alpha val="65098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9" name="Oval 8"/>
          <p:cNvSpPr/>
          <p:nvPr/>
        </p:nvSpPr>
        <p:spPr>
          <a:xfrm>
            <a:off x="3285810" y="3822573"/>
            <a:ext cx="2657789" cy="609600"/>
          </a:xfrm>
          <a:prstGeom prst="ellipse">
            <a:avLst/>
          </a:prstGeom>
          <a:noFill/>
          <a:ln w="57150">
            <a:solidFill>
              <a:srgbClr val="FF0000">
                <a:alpha val="65098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40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Classical definitions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19200" y="3434936"/>
                <a:ext cx="7086600" cy="296858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Computationally binding (classical-style):</a:t>
                </a:r>
              </a:p>
              <a:p>
                <a:pPr marL="0" indent="0">
                  <a:buNone/>
                </a:pPr>
                <a:r>
                  <a:rPr lang="en-US" dirty="0" smtClean="0"/>
                  <a:t>Hard </a:t>
                </a:r>
                <a:r>
                  <a:rPr lang="en-US" dirty="0"/>
                  <a:t>to </a:t>
                </a:r>
                <a:r>
                  <a:rPr lang="en-US" dirty="0" smtClean="0"/>
                  <a:t>find: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err="1" smtClean="0"/>
                  <a:t>s.t.</a:t>
                </a:r>
                <a:r>
                  <a:rPr lang="en-US" dirty="0" smtClean="0"/>
                  <a:t>:</a:t>
                </a: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dirty="0" smtClean="0"/>
                  <a:t> opens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 smtClean="0"/>
                  <a:t> 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b="0" dirty="0" smtClean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 smtClean="0"/>
                  <a:t> opens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 smtClean="0"/>
                  <a:t> 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19200" y="3434936"/>
                <a:ext cx="7086600" cy="2968587"/>
              </a:xfrm>
              <a:blipFill>
                <a:blip r:embed="rId2"/>
                <a:stretch>
                  <a:fillRect l="-2150" t="-2669" r="-20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819400" y="1757065"/>
            <a:ext cx="1143000" cy="113036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62080" y="1772181"/>
            <a:ext cx="1281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Commit:</a:t>
            </a:r>
            <a:endParaRPr lang="en-US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2438400"/>
            <a:ext cx="963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Open:</a:t>
            </a:r>
            <a:endParaRPr lang="en-US" b="1" u="sng" dirty="0"/>
          </a:p>
        </p:txBody>
      </p:sp>
      <p:sp>
        <p:nvSpPr>
          <p:cNvPr id="8" name="Rounded Rectangle 7"/>
          <p:cNvSpPr/>
          <p:nvPr/>
        </p:nvSpPr>
        <p:spPr>
          <a:xfrm>
            <a:off x="6553200" y="1757065"/>
            <a:ext cx="1143000" cy="114076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R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083840" y="1985665"/>
            <a:ext cx="2393160" cy="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083840" y="2740928"/>
            <a:ext cx="2393160" cy="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005794" y="1524000"/>
                <a:ext cx="40440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5794" y="1524000"/>
                <a:ext cx="404406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779244" y="2209800"/>
                <a:ext cx="8149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244" y="2209800"/>
                <a:ext cx="814903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293057" y="6029980"/>
                <a:ext cx="485094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⟹</m:t>
                    </m:r>
                  </m:oMath>
                </a14:m>
                <a:r>
                  <a:rPr lang="en-US" sz="2800" dirty="0" smtClean="0"/>
                  <a:t> Adv. cannot change his mind</a:t>
                </a:r>
                <a:endParaRPr lang="en-US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057" y="6029980"/>
                <a:ext cx="4850943" cy="523220"/>
              </a:xfrm>
              <a:prstGeom prst="rect">
                <a:avLst/>
              </a:prstGeom>
              <a:blipFill>
                <a:blip r:embed="rId5"/>
                <a:stretch>
                  <a:fillRect t="-10465" r="-263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22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definitions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Classical </a:t>
            </a:r>
            <a:r>
              <a:rPr lang="en-US" dirty="0" err="1" smtClean="0"/>
              <a:t>def</a:t>
            </a:r>
            <a:r>
              <a:rPr lang="en-US" dirty="0" smtClean="0"/>
              <a:t> of computationally binding:</a:t>
            </a:r>
          </a:p>
          <a:p>
            <a:pPr lvl="1"/>
            <a:r>
              <a:rPr lang="en-US" dirty="0" smtClean="0"/>
              <a:t>“Walloping Waldo” attack still possible!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Collision-resistance</a:t>
            </a:r>
          </a:p>
          <a:p>
            <a:pPr lvl="1"/>
            <a:r>
              <a:rPr lang="en-US" dirty="0" smtClean="0"/>
              <a:t>Weaker than expected</a:t>
            </a:r>
          </a:p>
          <a:p>
            <a:pPr lvl="1"/>
            <a:r>
              <a:rPr lang="en-US" dirty="0" smtClean="0"/>
              <a:t>Stronger </a:t>
            </a:r>
            <a:r>
              <a:rPr lang="en-US" dirty="0" err="1" smtClean="0"/>
              <a:t>def</a:t>
            </a:r>
            <a:r>
              <a:rPr lang="en-US" dirty="0" smtClean="0"/>
              <a:t>? (NIST post-quantum competition?)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524000" y="2514600"/>
            <a:ext cx="5181600" cy="1066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Our proposal:</a:t>
            </a:r>
            <a:br>
              <a:rPr lang="en-US" sz="24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</a:br>
            <a:r>
              <a:rPr lang="en-US" sz="24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“Collapse-binding” commitments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524000" y="5257800"/>
            <a:ext cx="5181600" cy="1066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Our proposal:</a:t>
            </a:r>
            <a:br>
              <a:rPr lang="en-US" sz="24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</a:br>
            <a:r>
              <a:rPr lang="en-US" sz="24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“Collapsing” hash functions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32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</a:t>
            </a:r>
            <a:r>
              <a:rPr lang="en-US" dirty="0" err="1" smtClean="0"/>
              <a:t>defs</a:t>
            </a:r>
            <a:r>
              <a:rPr lang="en-US" dirty="0" smtClean="0"/>
              <a:t> (binding)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Various prior </a:t>
            </a:r>
            <a:r>
              <a:rPr lang="en-US" dirty="0" err="1" smtClean="0"/>
              <a:t>def’s</a:t>
            </a:r>
            <a:endParaRPr lang="en-US" dirty="0" smtClean="0"/>
          </a:p>
          <a:p>
            <a:pPr marL="457200" lvl="1" indent="0" algn="ctr">
              <a:buNone/>
            </a:pPr>
            <a:r>
              <a:rPr lang="en-US" dirty="0" smtClean="0"/>
              <a:t>Brassard, </a:t>
            </a:r>
            <a:r>
              <a:rPr lang="en-US" dirty="0" err="1" smtClean="0"/>
              <a:t>Crépeau</a:t>
            </a:r>
            <a:r>
              <a:rPr lang="en-US" dirty="0" smtClean="0"/>
              <a:t>, </a:t>
            </a:r>
            <a:r>
              <a:rPr lang="de-DE" dirty="0" smtClean="0"/>
              <a:t>Damgård, </a:t>
            </a:r>
            <a:r>
              <a:rPr lang="en-US" dirty="0" err="1" smtClean="0"/>
              <a:t>Dumais</a:t>
            </a:r>
            <a:r>
              <a:rPr lang="en-US" dirty="0" smtClean="0"/>
              <a:t>, </a:t>
            </a:r>
            <a:r>
              <a:rPr lang="de-DE" dirty="0" smtClean="0"/>
              <a:t>Fehr, Jozsa, Langlois, Lunemann, </a:t>
            </a:r>
            <a:r>
              <a:rPr lang="en-US" dirty="0" err="1" smtClean="0"/>
              <a:t>Mayers</a:t>
            </a:r>
            <a:r>
              <a:rPr lang="en-US" dirty="0" smtClean="0"/>
              <a:t>, </a:t>
            </a:r>
            <a:r>
              <a:rPr lang="en-US" dirty="0" err="1" smtClean="0"/>
              <a:t>Salvail</a:t>
            </a:r>
            <a:r>
              <a:rPr lang="en-US" dirty="0" smtClean="0"/>
              <a:t>, </a:t>
            </a:r>
            <a:r>
              <a:rPr lang="de-DE" dirty="0" smtClean="0"/>
              <a:t>Schaffner</a:t>
            </a:r>
          </a:p>
          <a:p>
            <a:endParaRPr lang="en-US" sz="1050" dirty="0" smtClean="0"/>
          </a:p>
          <a:p>
            <a:r>
              <a:rPr lang="en-US" dirty="0" smtClean="0"/>
              <a:t>Various problems: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95400" y="4114800"/>
            <a:ext cx="3770584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lvl="1" indent="-457200"/>
            <a:r>
              <a:rPr lang="en-US" sz="2400" dirty="0"/>
              <a:t>Need trapdoors (or even UC)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9600" y="5105400"/>
            <a:ext cx="3152594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en-US" sz="2400" dirty="0"/>
              <a:t>No parallel composition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443712" y="4800600"/>
            <a:ext cx="3379836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en-US" sz="2400" dirty="0"/>
              <a:t>Rewinding proofs </a:t>
            </a:r>
            <a:r>
              <a:rPr lang="en-US" sz="2400" dirty="0" smtClean="0"/>
              <a:t>difficult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3989617" y="5634335"/>
            <a:ext cx="4697183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en-US" sz="2400" dirty="0"/>
              <a:t>Do not imply knowledge of message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857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>
            <a:lumMod val="20000"/>
            <a:lumOff val="80000"/>
          </a:schemeClr>
        </a:solidFill>
      </a:spPr>
      <a:bodyPr rtlCol="0" anchor="ctr"/>
      <a:lstStyle>
        <a:defPPr algn="ctr">
          <a:defRPr dirty="0" smtClean="0">
            <a:solidFill>
              <a:schemeClr val="tx1"/>
            </a:solidFill>
            <a:latin typeface="Arial Unicode MS"/>
            <a:ea typeface="Arial Unicode MS"/>
            <a:cs typeface="Arial Unicode MS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2D63A2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9365</TotalTime>
  <Words>571</Words>
  <Application>Microsoft Office PowerPoint</Application>
  <PresentationFormat>On-screen Show (4:3)</PresentationFormat>
  <Paragraphs>236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Arial Unicode MS</vt:lpstr>
      <vt:lpstr>Calibri</vt:lpstr>
      <vt:lpstr>Cambria Math</vt:lpstr>
      <vt:lpstr>Wingdings</vt:lpstr>
      <vt:lpstr>Office Theme</vt:lpstr>
      <vt:lpstr>Quantum-security of commitment schemes and hash functions</vt:lpstr>
      <vt:lpstr>Surprises with hash functions</vt:lpstr>
      <vt:lpstr>Surprises with hash functions (II)</vt:lpstr>
      <vt:lpstr>Surprises with hash functions (III)</vt:lpstr>
      <vt:lpstr>Surprises with hash functions (IV)</vt:lpstr>
      <vt:lpstr>Commitments:  scope of this talk</vt:lpstr>
      <vt:lpstr>Classical definitions</vt:lpstr>
      <vt:lpstr>New definitions needed</vt:lpstr>
      <vt:lpstr>Existing defs (binding)</vt:lpstr>
      <vt:lpstr>Collapse-binding commitments</vt:lpstr>
      <vt:lpstr>Why this def?</vt:lpstr>
      <vt:lpstr>Properties</vt:lpstr>
      <vt:lpstr>Collapsing hash functions</vt:lpstr>
      <vt:lpstr>Collapsing hash functions (ctd.)</vt:lpstr>
      <vt:lpstr>Collapsing hash funs – constructions?</vt:lpstr>
      <vt:lpstr>Hashing long messages?</vt:lpstr>
      <vt:lpstr>Summary</vt:lpstr>
      <vt:lpstr>PowerPoint Presentation</vt:lpstr>
    </vt:vector>
  </TitlesOfParts>
  <Company>University of Tartu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Dominique Unruh</dc:creator>
  <cp:lastModifiedBy>Dominique Unruh</cp:lastModifiedBy>
  <cp:revision>379</cp:revision>
  <dcterms:created xsi:type="dcterms:W3CDTF">2011-05-15T08:34:47Z</dcterms:created>
  <dcterms:modified xsi:type="dcterms:W3CDTF">2016-11-16T14:51:16Z</dcterms:modified>
</cp:coreProperties>
</file>